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57" r:id="rId3"/>
    <p:sldId id="258" r:id="rId4"/>
    <p:sldId id="259" r:id="rId5"/>
    <p:sldId id="260" r:id="rId6"/>
    <p:sldId id="261" r:id="rId7"/>
    <p:sldId id="263" r:id="rId8"/>
    <p:sldId id="264" r:id="rId9"/>
    <p:sldId id="262" r:id="rId10"/>
    <p:sldId id="265" r:id="rId11"/>
    <p:sldId id="266" r:id="rId12"/>
    <p:sldId id="267" r:id="rId13"/>
    <p:sldId id="268" r:id="rId14"/>
    <p:sldId id="269" r:id="rId15"/>
    <p:sldId id="271" r:id="rId16"/>
    <p:sldId id="270" r:id="rId17"/>
    <p:sldId id="272"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hu-HU"/>
              <a:t>Mintacím szerkesztése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u-HU"/>
              <a:t>Kattintson ide az alcím mintájának szerkesztéséhez</a:t>
            </a:r>
            <a:endParaRPr lang="en-US" dirty="0"/>
          </a:p>
        </p:txBody>
      </p:sp>
      <p:sp>
        <p:nvSpPr>
          <p:cNvPr id="4" name="Date Placeholder 3"/>
          <p:cNvSpPr>
            <a:spLocks noGrp="1"/>
          </p:cNvSpPr>
          <p:nvPr>
            <p:ph type="dt" sz="half" idx="10"/>
          </p:nvPr>
        </p:nvSpPr>
        <p:spPr/>
        <p:txBody>
          <a:bodyPr/>
          <a:lstStyle/>
          <a:p>
            <a:fld id="{504B9508-6EA8-48EB-A694-73A31E6B5827}" type="datetimeFigureOut">
              <a:rPr lang="hu-HU" smtClean="0"/>
              <a:t>2022. 04. 26.</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4009337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ámakép képaláírással">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hu-HU"/>
              <a:t>Mintacím szerkesztése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5" name="Date Placeholder 4"/>
          <p:cNvSpPr>
            <a:spLocks noGrp="1"/>
          </p:cNvSpPr>
          <p:nvPr>
            <p:ph type="dt" sz="half" idx="10"/>
          </p:nvPr>
        </p:nvSpPr>
        <p:spPr/>
        <p:txBody>
          <a:bodyPr/>
          <a:lstStyle/>
          <a:p>
            <a:fld id="{504B9508-6EA8-48EB-A694-73A31E6B5827}" type="datetimeFigureOut">
              <a:rPr lang="hu-HU" smtClean="0"/>
              <a:t>2022. 04. 26.</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30306020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ím és képaláírás">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hu-HU"/>
              <a:t>Mintacím szerkesztése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4" name="Date Placeholder 3"/>
          <p:cNvSpPr>
            <a:spLocks noGrp="1"/>
          </p:cNvSpPr>
          <p:nvPr>
            <p:ph type="dt" sz="half" idx="10"/>
          </p:nvPr>
        </p:nvSpPr>
        <p:spPr/>
        <p:txBody>
          <a:bodyPr/>
          <a:lstStyle/>
          <a:p>
            <a:fld id="{504B9508-6EA8-48EB-A694-73A31E6B5827}" type="datetimeFigureOut">
              <a:rPr lang="hu-HU" smtClean="0"/>
              <a:t>2022. 04. 26.</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23445276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dézet képaláírással">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hu-HU"/>
              <a:t>Mintacím szerkesztése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hu-HU"/>
              <a:t>Mintaszöveg szerkesztése</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4" name="Date Placeholder 3"/>
          <p:cNvSpPr>
            <a:spLocks noGrp="1"/>
          </p:cNvSpPr>
          <p:nvPr>
            <p:ph type="dt" sz="half" idx="10"/>
          </p:nvPr>
        </p:nvSpPr>
        <p:spPr/>
        <p:txBody>
          <a:bodyPr/>
          <a:lstStyle/>
          <a:p>
            <a:fld id="{504B9508-6EA8-48EB-A694-73A31E6B5827}" type="datetimeFigureOut">
              <a:rPr lang="hu-HU" smtClean="0"/>
              <a:t>2022. 04. 26.</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ADA3736-5910-4A3A-85F2-DED5A509A1FC}" type="slidenum">
              <a:rPr lang="hu-HU" smtClean="0"/>
              <a:t>‹#›</a:t>
            </a:fld>
            <a:endParaRPr lang="hu-HU"/>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3080553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évkártya">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hu-HU"/>
              <a:t>Mintacím szerkesztése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u-HU"/>
              <a:t>Mintaszöveg szerkesztése</a:t>
            </a:r>
          </a:p>
        </p:txBody>
      </p:sp>
      <p:sp>
        <p:nvSpPr>
          <p:cNvPr id="4" name="Date Placeholder 3"/>
          <p:cNvSpPr>
            <a:spLocks noGrp="1"/>
          </p:cNvSpPr>
          <p:nvPr>
            <p:ph type="dt" sz="half" idx="10"/>
          </p:nvPr>
        </p:nvSpPr>
        <p:spPr/>
        <p:txBody>
          <a:bodyPr/>
          <a:lstStyle/>
          <a:p>
            <a:fld id="{504B9508-6EA8-48EB-A694-73A31E6B5827}" type="datetimeFigureOut">
              <a:rPr lang="hu-HU" smtClean="0"/>
              <a:t>2022. 04. 26.</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27355162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hasá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hu-HU"/>
              <a:t>Mintacím szerkesztése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04B9508-6EA8-48EB-A694-73A31E6B5827}" type="datetimeFigureOut">
              <a:rPr lang="hu-HU" smtClean="0"/>
              <a:t>2022. 04. 26.</a:t>
            </a:fld>
            <a:endParaRPr lang="hu-HU"/>
          </a:p>
        </p:txBody>
      </p:sp>
      <p:sp>
        <p:nvSpPr>
          <p:cNvPr id="4"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7719899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képhasá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hu-HU"/>
              <a:t>Mintacím szerkesztése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04B9508-6EA8-48EB-A694-73A31E6B5827}" type="datetimeFigureOut">
              <a:rPr lang="hu-HU" smtClean="0"/>
              <a:t>2022. 04. 26.</a:t>
            </a:fld>
            <a:endParaRPr lang="hu-HU"/>
          </a:p>
        </p:txBody>
      </p:sp>
      <p:sp>
        <p:nvSpPr>
          <p:cNvPr id="4"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24135672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Vertical Text Placeholder 2"/>
          <p:cNvSpPr>
            <a:spLocks noGrp="1"/>
          </p:cNvSpPr>
          <p:nvPr>
            <p:ph type="body" orient="vert" idx="1"/>
          </p:nvPr>
        </p:nvSpPr>
        <p:spPr/>
        <p:txBody>
          <a:bodyPr vert="eaVert" anchor="t" anchorCtr="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504B9508-6EA8-48EB-A694-73A31E6B5827}" type="datetimeFigureOut">
              <a:rPr lang="hu-HU" smtClean="0"/>
              <a:t>2022. 04. 26.</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38518209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hu-HU"/>
              <a:t>Mintacím szerkesztése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504B9508-6EA8-48EB-A694-73A31E6B5827}" type="datetimeFigureOut">
              <a:rPr lang="hu-HU" smtClean="0"/>
              <a:t>2022. 04. 26.</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32284844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7" name="Date Placeholder 3"/>
          <p:cNvSpPr>
            <a:spLocks noGrp="1"/>
          </p:cNvSpPr>
          <p:nvPr>
            <p:ph type="dt" sz="half" idx="10"/>
          </p:nvPr>
        </p:nvSpPr>
        <p:spPr/>
        <p:txBody>
          <a:bodyPr/>
          <a:lstStyle/>
          <a:p>
            <a:fld id="{504B9508-6EA8-48EB-A694-73A31E6B5827}" type="datetimeFigureOut">
              <a:rPr lang="hu-HU" smtClean="0"/>
              <a:t>2022. 04. 26.</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741443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hu-HU"/>
              <a:t>Mintacím szerkesztése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u-HU"/>
              <a:t>Mintaszöveg szerkesztése</a:t>
            </a:r>
          </a:p>
        </p:txBody>
      </p:sp>
      <p:sp>
        <p:nvSpPr>
          <p:cNvPr id="4" name="Date Placeholder 3"/>
          <p:cNvSpPr>
            <a:spLocks noGrp="1"/>
          </p:cNvSpPr>
          <p:nvPr>
            <p:ph type="dt" sz="half" idx="10"/>
          </p:nvPr>
        </p:nvSpPr>
        <p:spPr/>
        <p:txBody>
          <a:bodyPr/>
          <a:lstStyle/>
          <a:p>
            <a:fld id="{504B9508-6EA8-48EB-A694-73A31E6B5827}" type="datetimeFigureOut">
              <a:rPr lang="hu-HU" smtClean="0"/>
              <a:t>2022. 04. 26.</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3788256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Date Placeholder 4"/>
          <p:cNvSpPr>
            <a:spLocks noGrp="1"/>
          </p:cNvSpPr>
          <p:nvPr>
            <p:ph type="dt" sz="half" idx="10"/>
          </p:nvPr>
        </p:nvSpPr>
        <p:spPr/>
        <p:txBody>
          <a:bodyPr/>
          <a:lstStyle/>
          <a:p>
            <a:fld id="{504B9508-6EA8-48EB-A694-73A31E6B5827}" type="datetimeFigureOut">
              <a:rPr lang="hu-HU" smtClean="0"/>
              <a:t>2022. 04. 26.</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25592335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hu-HU"/>
              <a:t>Mintacím szerkesztése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7" name="Date Placeholder 6"/>
          <p:cNvSpPr>
            <a:spLocks noGrp="1"/>
          </p:cNvSpPr>
          <p:nvPr>
            <p:ph type="dt" sz="half" idx="10"/>
          </p:nvPr>
        </p:nvSpPr>
        <p:spPr/>
        <p:txBody>
          <a:bodyPr/>
          <a:lstStyle/>
          <a:p>
            <a:fld id="{504B9508-6EA8-48EB-A694-73A31E6B5827}" type="datetimeFigureOut">
              <a:rPr lang="hu-HU" smtClean="0"/>
              <a:t>2022. 04. 26.</a:t>
            </a:fld>
            <a:endParaRPr lang="hu-HU"/>
          </a:p>
        </p:txBody>
      </p:sp>
      <p:sp>
        <p:nvSpPr>
          <p:cNvPr id="8" name="Footer Placeholder 7"/>
          <p:cNvSpPr>
            <a:spLocks noGrp="1"/>
          </p:cNvSpPr>
          <p:nvPr>
            <p:ph type="ftr" sz="quarter" idx="11"/>
          </p:nvPr>
        </p:nvSpPr>
        <p:spPr/>
        <p:txBody>
          <a:bodyPr/>
          <a:lstStyle/>
          <a:p>
            <a:endParaRPr lang="hu-HU"/>
          </a:p>
        </p:txBody>
      </p:sp>
      <p:sp>
        <p:nvSpPr>
          <p:cNvPr id="9" name="Slide Number Placeholder 8"/>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35481205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7" name="Date Placeholder 2"/>
          <p:cNvSpPr>
            <a:spLocks noGrp="1"/>
          </p:cNvSpPr>
          <p:nvPr>
            <p:ph type="dt" sz="half" idx="10"/>
          </p:nvPr>
        </p:nvSpPr>
        <p:spPr/>
        <p:txBody>
          <a:bodyPr/>
          <a:lstStyle/>
          <a:p>
            <a:fld id="{504B9508-6EA8-48EB-A694-73A31E6B5827}" type="datetimeFigureOut">
              <a:rPr lang="hu-HU" smtClean="0"/>
              <a:t>2022. 04. 26.</a:t>
            </a:fld>
            <a:endParaRPr lang="hu-HU"/>
          </a:p>
        </p:txBody>
      </p:sp>
      <p:sp>
        <p:nvSpPr>
          <p:cNvPr id="5" name="Footer Placeholder 3"/>
          <p:cNvSpPr>
            <a:spLocks noGrp="1"/>
          </p:cNvSpPr>
          <p:nvPr>
            <p:ph type="ftr" sz="quarter" idx="11"/>
          </p:nvPr>
        </p:nvSpPr>
        <p:spPr/>
        <p:txBody>
          <a:bodyPr/>
          <a:lstStyle/>
          <a:p>
            <a:endParaRPr lang="hu-HU"/>
          </a:p>
        </p:txBody>
      </p:sp>
      <p:sp>
        <p:nvSpPr>
          <p:cNvPr id="6" name="Slide Number Placeholder 4"/>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2158166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04B9508-6EA8-48EB-A694-73A31E6B5827}" type="datetimeFigureOut">
              <a:rPr lang="hu-HU" smtClean="0"/>
              <a:t>2022. 04. 26.</a:t>
            </a:fld>
            <a:endParaRPr lang="hu-HU"/>
          </a:p>
        </p:txBody>
      </p:sp>
      <p:sp>
        <p:nvSpPr>
          <p:cNvPr id="5" name="Footer Placeholder 2"/>
          <p:cNvSpPr>
            <a:spLocks noGrp="1"/>
          </p:cNvSpPr>
          <p:nvPr>
            <p:ph type="ftr" sz="quarter" idx="11"/>
          </p:nvPr>
        </p:nvSpPr>
        <p:spPr/>
        <p:txBody>
          <a:bodyPr/>
          <a:lstStyle/>
          <a:p>
            <a:endParaRPr lang="hu-HU"/>
          </a:p>
        </p:txBody>
      </p:sp>
      <p:sp>
        <p:nvSpPr>
          <p:cNvPr id="6" name="Slide Number Placeholder 3"/>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116323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hu-HU"/>
              <a:t>Mintacím szerkesztése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7" name="Date Placeholder 4"/>
          <p:cNvSpPr>
            <a:spLocks noGrp="1"/>
          </p:cNvSpPr>
          <p:nvPr>
            <p:ph type="dt" sz="half" idx="10"/>
          </p:nvPr>
        </p:nvSpPr>
        <p:spPr/>
        <p:txBody>
          <a:bodyPr/>
          <a:lstStyle/>
          <a:p>
            <a:fld id="{504B9508-6EA8-48EB-A694-73A31E6B5827}" type="datetimeFigureOut">
              <a:rPr lang="hu-HU" smtClean="0"/>
              <a:t>2022. 04. 26.</a:t>
            </a:fld>
            <a:endParaRPr lang="hu-HU"/>
          </a:p>
        </p:txBody>
      </p:sp>
      <p:sp>
        <p:nvSpPr>
          <p:cNvPr id="5" name="Footer Placeholder 5"/>
          <p:cNvSpPr>
            <a:spLocks noGrp="1"/>
          </p:cNvSpPr>
          <p:nvPr>
            <p:ph type="ftr" sz="quarter" idx="11"/>
          </p:nvPr>
        </p:nvSpPr>
        <p:spPr/>
        <p:txBody>
          <a:bodyPr/>
          <a:lstStyle/>
          <a:p>
            <a:endParaRPr lang="hu-HU"/>
          </a:p>
        </p:txBody>
      </p:sp>
      <p:sp>
        <p:nvSpPr>
          <p:cNvPr id="6" name="Slide Number Placeholder 6"/>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2172703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hu-HU"/>
              <a:t>Mintacím szerkesztése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5" name="Date Placeholder 4"/>
          <p:cNvSpPr>
            <a:spLocks noGrp="1"/>
          </p:cNvSpPr>
          <p:nvPr>
            <p:ph type="dt" sz="half" idx="10"/>
          </p:nvPr>
        </p:nvSpPr>
        <p:spPr/>
        <p:txBody>
          <a:bodyPr/>
          <a:lstStyle/>
          <a:p>
            <a:fld id="{504B9508-6EA8-48EB-A694-73A31E6B5827}" type="datetimeFigureOut">
              <a:rPr lang="hu-HU" smtClean="0"/>
              <a:t>2022. 04. 26.</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8ADA3736-5910-4A3A-85F2-DED5A509A1FC}" type="slidenum">
              <a:rPr lang="hu-HU" smtClean="0"/>
              <a:t>‹#›</a:t>
            </a:fld>
            <a:endParaRPr lang="hu-HU"/>
          </a:p>
        </p:txBody>
      </p:sp>
    </p:spTree>
    <p:extLst>
      <p:ext uri="{BB962C8B-B14F-4D97-AF65-F5344CB8AC3E}">
        <p14:creationId xmlns:p14="http://schemas.microsoft.com/office/powerpoint/2010/main" val="428270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hu-HU"/>
              <a:t>Mintacím szerkesztése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04B9508-6EA8-48EB-A694-73A31E6B5827}" type="datetimeFigureOut">
              <a:rPr lang="hu-HU" smtClean="0"/>
              <a:t>2022. 04. 26.</a:t>
            </a:fld>
            <a:endParaRPr lang="hu-HU"/>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hu-HU"/>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ADA3736-5910-4A3A-85F2-DED5A509A1FC}" type="slidenum">
              <a:rPr lang="hu-HU" smtClean="0"/>
              <a:t>‹#›</a:t>
            </a:fld>
            <a:endParaRPr lang="hu-HU"/>
          </a:p>
        </p:txBody>
      </p:sp>
    </p:spTree>
    <p:extLst>
      <p:ext uri="{BB962C8B-B14F-4D97-AF65-F5344CB8AC3E}">
        <p14:creationId xmlns:p14="http://schemas.microsoft.com/office/powerpoint/2010/main" val="581479042"/>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39D6852-1F4E-4D46-9BA7-07BBF4BC4498}"/>
              </a:ext>
            </a:extLst>
          </p:cNvPr>
          <p:cNvSpPr>
            <a:spLocks noGrp="1"/>
          </p:cNvSpPr>
          <p:nvPr>
            <p:ph type="ctrTitle"/>
          </p:nvPr>
        </p:nvSpPr>
        <p:spPr/>
        <p:txBody>
          <a:bodyPr/>
          <a:lstStyle/>
          <a:p>
            <a:r>
              <a:rPr lang="hu-HU" dirty="0"/>
              <a:t>CarRepair – </a:t>
            </a:r>
            <a:br>
              <a:rPr lang="hu-HU" dirty="0"/>
            </a:br>
            <a:r>
              <a:rPr lang="hu-HU" dirty="0"/>
              <a:t>E-servicebook</a:t>
            </a:r>
          </a:p>
        </p:txBody>
      </p:sp>
      <p:sp>
        <p:nvSpPr>
          <p:cNvPr id="3" name="Alcím 2">
            <a:extLst>
              <a:ext uri="{FF2B5EF4-FFF2-40B4-BE49-F238E27FC236}">
                <a16:creationId xmlns:a16="http://schemas.microsoft.com/office/drawing/2014/main" id="{9A587FF1-AB8D-4902-B687-8D0BB9863F07}"/>
              </a:ext>
            </a:extLst>
          </p:cNvPr>
          <p:cNvSpPr>
            <a:spLocks noGrp="1"/>
          </p:cNvSpPr>
          <p:nvPr>
            <p:ph type="subTitle" idx="1"/>
          </p:nvPr>
        </p:nvSpPr>
        <p:spPr/>
        <p:txBody>
          <a:bodyPr/>
          <a:lstStyle/>
          <a:p>
            <a:r>
              <a:rPr lang="hu-HU" dirty="0"/>
              <a:t>Made by :Hollander Norbert, Nagy Zsolt,Németh Máté</a:t>
            </a:r>
          </a:p>
        </p:txBody>
      </p:sp>
    </p:spTree>
    <p:extLst>
      <p:ext uri="{BB962C8B-B14F-4D97-AF65-F5344CB8AC3E}">
        <p14:creationId xmlns:p14="http://schemas.microsoft.com/office/powerpoint/2010/main" val="41946866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8E98F05A-BEB3-4D38-BD4A-249053358678}"/>
              </a:ext>
            </a:extLst>
          </p:cNvPr>
          <p:cNvSpPr>
            <a:spLocks noGrp="1"/>
          </p:cNvSpPr>
          <p:nvPr>
            <p:ph type="title"/>
          </p:nvPr>
        </p:nvSpPr>
        <p:spPr/>
        <p:txBody>
          <a:bodyPr/>
          <a:lstStyle/>
          <a:p>
            <a:pPr algn="ctr"/>
            <a:r>
              <a:rPr lang="en-GB" dirty="0"/>
              <a:t>Here is an example of a bad username.</a:t>
            </a:r>
            <a:endParaRPr lang="hu-HU" dirty="0"/>
          </a:p>
        </p:txBody>
      </p:sp>
      <p:pic>
        <p:nvPicPr>
          <p:cNvPr id="5" name="Tartalom helye 4" descr="A képen szöveg, monitor, képernyőkép, képernyő látható&#10;&#10;Automatikusan generált leírás">
            <a:extLst>
              <a:ext uri="{FF2B5EF4-FFF2-40B4-BE49-F238E27FC236}">
                <a16:creationId xmlns:a16="http://schemas.microsoft.com/office/drawing/2014/main" id="{187815AB-42C1-4EF7-95FC-D8F39E7C476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a:xfrm>
            <a:off x="1703877" y="2052638"/>
            <a:ext cx="7746022" cy="4195762"/>
          </a:xfrm>
        </p:spPr>
      </p:pic>
    </p:spTree>
    <p:extLst>
      <p:ext uri="{BB962C8B-B14F-4D97-AF65-F5344CB8AC3E}">
        <p14:creationId xmlns:p14="http://schemas.microsoft.com/office/powerpoint/2010/main" val="7629196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89805316-EA68-44F4-9C5E-381E52A0F2FA}"/>
              </a:ext>
            </a:extLst>
          </p:cNvPr>
          <p:cNvSpPr>
            <a:spLocks noGrp="1"/>
          </p:cNvSpPr>
          <p:nvPr>
            <p:ph type="title"/>
          </p:nvPr>
        </p:nvSpPr>
        <p:spPr/>
        <p:txBody>
          <a:bodyPr/>
          <a:lstStyle/>
          <a:p>
            <a:pPr algn="ctr"/>
            <a:r>
              <a:rPr lang="en-GB" dirty="0"/>
              <a:t>Here is an example of a bad password.</a:t>
            </a:r>
            <a:endParaRPr lang="hu-HU" dirty="0"/>
          </a:p>
        </p:txBody>
      </p:sp>
      <p:pic>
        <p:nvPicPr>
          <p:cNvPr id="5" name="Tartalom helye 4" descr="A képen szöveg, monitor, képernyőkép, képernyő látható&#10;&#10;Automatikusan generált leírás">
            <a:extLst>
              <a:ext uri="{FF2B5EF4-FFF2-40B4-BE49-F238E27FC236}">
                <a16:creationId xmlns:a16="http://schemas.microsoft.com/office/drawing/2014/main" id="{C5AC7CE8-927D-468A-B022-22814AF639C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a:xfrm>
            <a:off x="1703877" y="2052638"/>
            <a:ext cx="7746022" cy="4195762"/>
          </a:xfrm>
        </p:spPr>
      </p:pic>
    </p:spTree>
    <p:extLst>
      <p:ext uri="{BB962C8B-B14F-4D97-AF65-F5344CB8AC3E}">
        <p14:creationId xmlns:p14="http://schemas.microsoft.com/office/powerpoint/2010/main" val="1529246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Tartalom helye 4">
            <a:extLst>
              <a:ext uri="{FF2B5EF4-FFF2-40B4-BE49-F238E27FC236}">
                <a16:creationId xmlns:a16="http://schemas.microsoft.com/office/drawing/2014/main" id="{EDD5184C-569D-43E5-942D-D38804BF187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a:xfrm>
            <a:off x="5501749" y="1722267"/>
            <a:ext cx="5774582" cy="3127899"/>
          </a:xfrm>
        </p:spPr>
      </p:pic>
      <p:sp>
        <p:nvSpPr>
          <p:cNvPr id="6" name="Szövegdoboz 5">
            <a:extLst>
              <a:ext uri="{FF2B5EF4-FFF2-40B4-BE49-F238E27FC236}">
                <a16:creationId xmlns:a16="http://schemas.microsoft.com/office/drawing/2014/main" id="{A67253E1-C2B7-4CFE-83F0-64253F823191}"/>
              </a:ext>
            </a:extLst>
          </p:cNvPr>
          <p:cNvSpPr txBox="1"/>
          <p:nvPr/>
        </p:nvSpPr>
        <p:spPr>
          <a:xfrm>
            <a:off x="915669" y="1624938"/>
            <a:ext cx="3567554" cy="4247317"/>
          </a:xfrm>
          <a:prstGeom prst="rect">
            <a:avLst/>
          </a:prstGeom>
          <a:noFill/>
        </p:spPr>
        <p:txBody>
          <a:bodyPr wrap="square" rtlCol="0">
            <a:spAutoFit/>
          </a:bodyPr>
          <a:lstStyle/>
          <a:p>
            <a:r>
              <a:rPr lang="en-GB" dirty="0"/>
              <a:t>If you have successfully logged in, you can bet on this.</a:t>
            </a:r>
          </a:p>
          <a:p>
            <a:endParaRPr lang="en-GB" dirty="0"/>
          </a:p>
          <a:p>
            <a:r>
              <a:rPr lang="en-GB" dirty="0"/>
              <a:t>On the left side you will see an image that welcomes the customer and asks for their personal details. If the customer wants to have a car repaired, the first thing to do is to enter the type of car, its registration number, the number of passengers it can carry, its power, the type of fuel and the chassis number.</a:t>
            </a:r>
          </a:p>
          <a:p>
            <a:endParaRPr lang="hu-HU" dirty="0"/>
          </a:p>
        </p:txBody>
      </p:sp>
    </p:spTree>
    <p:extLst>
      <p:ext uri="{BB962C8B-B14F-4D97-AF65-F5344CB8AC3E}">
        <p14:creationId xmlns:p14="http://schemas.microsoft.com/office/powerpoint/2010/main" val="3244763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Tartalom helye 4">
            <a:extLst>
              <a:ext uri="{FF2B5EF4-FFF2-40B4-BE49-F238E27FC236}">
                <a16:creationId xmlns:a16="http://schemas.microsoft.com/office/drawing/2014/main" id="{2B3B3A33-76F1-4DA8-9597-476A0E94EEF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a:xfrm>
            <a:off x="5320503" y="1743191"/>
            <a:ext cx="5763271" cy="3121772"/>
          </a:xfrm>
        </p:spPr>
      </p:pic>
      <p:sp>
        <p:nvSpPr>
          <p:cNvPr id="7" name="Szövegdoboz 6">
            <a:extLst>
              <a:ext uri="{FF2B5EF4-FFF2-40B4-BE49-F238E27FC236}">
                <a16:creationId xmlns:a16="http://schemas.microsoft.com/office/drawing/2014/main" id="{20B73590-8A6B-4593-A80E-8E35290176CC}"/>
              </a:ext>
            </a:extLst>
          </p:cNvPr>
          <p:cNvSpPr txBox="1"/>
          <p:nvPr/>
        </p:nvSpPr>
        <p:spPr>
          <a:xfrm>
            <a:off x="879704" y="1743191"/>
            <a:ext cx="3256384" cy="1754326"/>
          </a:xfrm>
          <a:prstGeom prst="rect">
            <a:avLst/>
          </a:prstGeom>
          <a:noFill/>
        </p:spPr>
        <p:txBody>
          <a:bodyPr wrap="square" rtlCol="0">
            <a:spAutoFit/>
          </a:bodyPr>
          <a:lstStyle/>
          <a:p>
            <a:r>
              <a:rPr lang="en-GB" dirty="0"/>
              <a:t>When the customer is ready to register, they can check their details in the fleet menu. Book an appointment with </a:t>
            </a:r>
            <a:r>
              <a:rPr lang="en-GB" dirty="0" err="1"/>
              <a:t>gren</a:t>
            </a:r>
            <a:r>
              <a:rPr lang="en-GB" dirty="0"/>
              <a:t>  button. </a:t>
            </a:r>
            <a:endParaRPr lang="hu-HU" dirty="0"/>
          </a:p>
        </p:txBody>
      </p:sp>
    </p:spTree>
    <p:extLst>
      <p:ext uri="{BB962C8B-B14F-4D97-AF65-F5344CB8AC3E}">
        <p14:creationId xmlns:p14="http://schemas.microsoft.com/office/powerpoint/2010/main" val="30936292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Tartalom helye 4">
            <a:extLst>
              <a:ext uri="{FF2B5EF4-FFF2-40B4-BE49-F238E27FC236}">
                <a16:creationId xmlns:a16="http://schemas.microsoft.com/office/drawing/2014/main" id="{83D0C93C-F96A-4748-A183-2280791ED71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a:xfrm>
            <a:off x="5130659" y="1706409"/>
            <a:ext cx="5995073" cy="3247331"/>
          </a:xfrm>
        </p:spPr>
      </p:pic>
      <p:sp>
        <p:nvSpPr>
          <p:cNvPr id="6" name="Szövegdoboz 5">
            <a:extLst>
              <a:ext uri="{FF2B5EF4-FFF2-40B4-BE49-F238E27FC236}">
                <a16:creationId xmlns:a16="http://schemas.microsoft.com/office/drawing/2014/main" id="{F7C8194C-87A1-4DE8-A76C-A9DCFF8399F6}"/>
              </a:ext>
            </a:extLst>
          </p:cNvPr>
          <p:cNvSpPr txBox="1"/>
          <p:nvPr/>
        </p:nvSpPr>
        <p:spPr>
          <a:xfrm>
            <a:off x="581034" y="1951728"/>
            <a:ext cx="3023119" cy="1477328"/>
          </a:xfrm>
          <a:prstGeom prst="rect">
            <a:avLst/>
          </a:prstGeom>
          <a:noFill/>
        </p:spPr>
        <p:txBody>
          <a:bodyPr wrap="square" rtlCol="0">
            <a:spAutoFit/>
          </a:bodyPr>
          <a:lstStyle/>
          <a:p>
            <a:r>
              <a:rPr lang="en-GB" dirty="0"/>
              <a:t>In the service history menu, the customer can retrieve the repair history of his/her car by its registration number.</a:t>
            </a:r>
          </a:p>
        </p:txBody>
      </p:sp>
    </p:spTree>
    <p:extLst>
      <p:ext uri="{BB962C8B-B14F-4D97-AF65-F5344CB8AC3E}">
        <p14:creationId xmlns:p14="http://schemas.microsoft.com/office/powerpoint/2010/main" val="20598781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Tartalom helye 4">
            <a:extLst>
              <a:ext uri="{FF2B5EF4-FFF2-40B4-BE49-F238E27FC236}">
                <a16:creationId xmlns:a16="http://schemas.microsoft.com/office/drawing/2014/main" id="{EDDB1B04-69A1-40B0-A220-4C3076E2CDB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69872" y="2323865"/>
            <a:ext cx="5448698" cy="1211834"/>
          </a:xfrm>
        </p:spPr>
      </p:pic>
      <p:sp>
        <p:nvSpPr>
          <p:cNvPr id="6" name="Szövegdoboz 5">
            <a:extLst>
              <a:ext uri="{FF2B5EF4-FFF2-40B4-BE49-F238E27FC236}">
                <a16:creationId xmlns:a16="http://schemas.microsoft.com/office/drawing/2014/main" id="{759779A5-FD72-4C52-9C5C-003576110587}"/>
              </a:ext>
            </a:extLst>
          </p:cNvPr>
          <p:cNvSpPr txBox="1"/>
          <p:nvPr/>
        </p:nvSpPr>
        <p:spPr>
          <a:xfrm>
            <a:off x="762755" y="1738483"/>
            <a:ext cx="2920482" cy="4247317"/>
          </a:xfrm>
          <a:prstGeom prst="rect">
            <a:avLst/>
          </a:prstGeom>
          <a:noFill/>
        </p:spPr>
        <p:txBody>
          <a:bodyPr wrap="square" rtlCol="0">
            <a:spAutoFit/>
          </a:bodyPr>
          <a:lstStyle/>
          <a:p>
            <a:r>
              <a:rPr lang="en-GB" dirty="0"/>
              <a:t>When the technician enters the admin interface then the use ticket menu will still receive the unclosed worksheets and their details. And with the Delete button we can delete the unclosed worksheet. You can see the following data: ticket </a:t>
            </a:r>
            <a:r>
              <a:rPr lang="en-GB" dirty="0" err="1"/>
              <a:t>id,name,make,type,number</a:t>
            </a:r>
            <a:r>
              <a:rPr lang="en-GB" dirty="0"/>
              <a:t> </a:t>
            </a:r>
            <a:r>
              <a:rPr lang="en-GB" dirty="0" err="1"/>
              <a:t>plate,chassis</a:t>
            </a:r>
            <a:r>
              <a:rPr lang="en-GB" dirty="0"/>
              <a:t> number.</a:t>
            </a:r>
            <a:endParaRPr lang="hu-HU" dirty="0"/>
          </a:p>
        </p:txBody>
      </p:sp>
    </p:spTree>
    <p:extLst>
      <p:ext uri="{BB962C8B-B14F-4D97-AF65-F5344CB8AC3E}">
        <p14:creationId xmlns:p14="http://schemas.microsoft.com/office/powerpoint/2010/main" val="22821830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Tartalom helye 4">
            <a:extLst>
              <a:ext uri="{FF2B5EF4-FFF2-40B4-BE49-F238E27FC236}">
                <a16:creationId xmlns:a16="http://schemas.microsoft.com/office/drawing/2014/main" id="{B074263C-A994-4A0C-89BC-659E22900A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99601" y="1653143"/>
            <a:ext cx="5290322" cy="2865591"/>
          </a:xfrm>
        </p:spPr>
      </p:pic>
      <p:sp>
        <p:nvSpPr>
          <p:cNvPr id="6" name="Szövegdoboz 5">
            <a:extLst>
              <a:ext uri="{FF2B5EF4-FFF2-40B4-BE49-F238E27FC236}">
                <a16:creationId xmlns:a16="http://schemas.microsoft.com/office/drawing/2014/main" id="{D33E2791-66DB-46F4-84E1-DE0DDDFED8B3}"/>
              </a:ext>
            </a:extLst>
          </p:cNvPr>
          <p:cNvSpPr txBox="1"/>
          <p:nvPr/>
        </p:nvSpPr>
        <p:spPr>
          <a:xfrm>
            <a:off x="557572" y="1780775"/>
            <a:ext cx="2985796" cy="2308324"/>
          </a:xfrm>
          <a:prstGeom prst="rect">
            <a:avLst/>
          </a:prstGeom>
          <a:noFill/>
        </p:spPr>
        <p:txBody>
          <a:bodyPr wrap="square" rtlCol="0">
            <a:spAutoFit/>
          </a:bodyPr>
          <a:lstStyle/>
          <a:p>
            <a:r>
              <a:rPr lang="en-GB" dirty="0"/>
              <a:t>In the </a:t>
            </a:r>
            <a:r>
              <a:rPr lang="en-GB" dirty="0" err="1"/>
              <a:t>worsheet</a:t>
            </a:r>
            <a:r>
              <a:rPr lang="en-GB" dirty="0"/>
              <a:t>, the mechanic can document the car's faults, the time spent, the labour costs, the name of the person who did the work, a list of any parts replaced.</a:t>
            </a:r>
            <a:endParaRPr lang="hu-HU" dirty="0"/>
          </a:p>
        </p:txBody>
      </p:sp>
    </p:spTree>
    <p:extLst>
      <p:ext uri="{BB962C8B-B14F-4D97-AF65-F5344CB8AC3E}">
        <p14:creationId xmlns:p14="http://schemas.microsoft.com/office/powerpoint/2010/main" val="30331389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Tartalom helye 4" descr="A képen asztal látható&#10;&#10;Automatikusan generált leírás">
            <a:extLst>
              <a:ext uri="{FF2B5EF4-FFF2-40B4-BE49-F238E27FC236}">
                <a16:creationId xmlns:a16="http://schemas.microsoft.com/office/drawing/2014/main" id="{37E54923-6CCB-4BAD-9B28-8C12C61BF45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15379" y="1965873"/>
            <a:ext cx="5604107" cy="2560817"/>
          </a:xfrm>
        </p:spPr>
      </p:pic>
      <p:sp>
        <p:nvSpPr>
          <p:cNvPr id="7" name="Szövegdoboz 6">
            <a:extLst>
              <a:ext uri="{FF2B5EF4-FFF2-40B4-BE49-F238E27FC236}">
                <a16:creationId xmlns:a16="http://schemas.microsoft.com/office/drawing/2014/main" id="{FB024818-7769-4004-893A-7F3BE5600AB3}"/>
              </a:ext>
            </a:extLst>
          </p:cNvPr>
          <p:cNvSpPr txBox="1"/>
          <p:nvPr/>
        </p:nvSpPr>
        <p:spPr>
          <a:xfrm>
            <a:off x="681587" y="2213167"/>
            <a:ext cx="2556588" cy="923330"/>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Here, technicians can check back on completed work.</a:t>
            </a:r>
          </a:p>
        </p:txBody>
      </p:sp>
    </p:spTree>
    <p:extLst>
      <p:ext uri="{BB962C8B-B14F-4D97-AF65-F5344CB8AC3E}">
        <p14:creationId xmlns:p14="http://schemas.microsoft.com/office/powerpoint/2010/main" val="779150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21A8664-4ACC-41FB-9E6F-869E3F762D7C}"/>
              </a:ext>
            </a:extLst>
          </p:cNvPr>
          <p:cNvSpPr>
            <a:spLocks noGrp="1"/>
          </p:cNvSpPr>
          <p:nvPr>
            <p:ph type="title"/>
          </p:nvPr>
        </p:nvSpPr>
        <p:spPr>
          <a:xfrm>
            <a:off x="2020522" y="2036110"/>
            <a:ext cx="8825657" cy="1915647"/>
          </a:xfrm>
        </p:spPr>
        <p:txBody>
          <a:bodyPr/>
          <a:lstStyle/>
          <a:p>
            <a:pPr algn="ctr"/>
            <a:r>
              <a:rPr lang="hu-HU"/>
              <a:t>Thank you for your Attention!</a:t>
            </a:r>
            <a:endParaRPr lang="hu-HU" dirty="0"/>
          </a:p>
        </p:txBody>
      </p:sp>
    </p:spTree>
    <p:extLst>
      <p:ext uri="{BB962C8B-B14F-4D97-AF65-F5344CB8AC3E}">
        <p14:creationId xmlns:p14="http://schemas.microsoft.com/office/powerpoint/2010/main" val="1128406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E8CD1FB-B366-4EF9-9829-2EDDFFC46D1D}"/>
              </a:ext>
            </a:extLst>
          </p:cNvPr>
          <p:cNvSpPr>
            <a:spLocks noGrp="1"/>
          </p:cNvSpPr>
          <p:nvPr>
            <p:ph type="title"/>
          </p:nvPr>
        </p:nvSpPr>
        <p:spPr/>
        <p:txBody>
          <a:bodyPr/>
          <a:lstStyle/>
          <a:p>
            <a:r>
              <a:rPr lang="hu-HU" dirty="0"/>
              <a:t>Task</a:t>
            </a:r>
          </a:p>
        </p:txBody>
      </p:sp>
      <p:sp>
        <p:nvSpPr>
          <p:cNvPr id="3" name="Tartalom helye 2">
            <a:extLst>
              <a:ext uri="{FF2B5EF4-FFF2-40B4-BE49-F238E27FC236}">
                <a16:creationId xmlns:a16="http://schemas.microsoft.com/office/drawing/2014/main" id="{7D7E4185-E847-4480-BF6C-1C9D8504F327}"/>
              </a:ext>
            </a:extLst>
          </p:cNvPr>
          <p:cNvSpPr>
            <a:spLocks noGrp="1"/>
          </p:cNvSpPr>
          <p:nvPr>
            <p:ph idx="1"/>
          </p:nvPr>
        </p:nvSpPr>
        <p:spPr/>
        <p:txBody>
          <a:bodyPr>
            <a:normAutofit fontScale="85000" lnSpcReduction="10000"/>
          </a:bodyPr>
          <a:lstStyle/>
          <a:p>
            <a:pPr rtl="0">
              <a:spcBef>
                <a:spcPts val="2000"/>
              </a:spcBef>
              <a:spcAft>
                <a:spcPts val="600"/>
              </a:spcAft>
            </a:pPr>
            <a:r>
              <a:rPr lang="en-GB" sz="1800" b="0" i="0" u="none" strike="noStrike" dirty="0" err="1">
                <a:effectLst/>
                <a:latin typeface="Arial" panose="020B0604020202020204" pitchFamily="34" charset="0"/>
              </a:rPr>
              <a:t>CarRepair</a:t>
            </a:r>
            <a:r>
              <a:rPr lang="en-GB" sz="1800" b="0" i="0" u="none" strike="noStrike" dirty="0">
                <a:effectLst/>
                <a:latin typeface="Arial" panose="020B0604020202020204" pitchFamily="34" charset="0"/>
              </a:rPr>
              <a:t> wants to create a platform where visitors can register and report their cars for service online. They can then view the work already done per car as an electronic service book. </a:t>
            </a:r>
            <a:endParaRPr lang="hu-HU" sz="1800" b="0" i="0" u="none" strike="noStrike" dirty="0">
              <a:effectLst/>
              <a:latin typeface="Arial" panose="020B0604020202020204" pitchFamily="34" charset="0"/>
            </a:endParaRPr>
          </a:p>
          <a:p>
            <a:pPr rtl="0">
              <a:spcBef>
                <a:spcPts val="2000"/>
              </a:spcBef>
              <a:spcAft>
                <a:spcPts val="600"/>
              </a:spcAft>
            </a:pPr>
            <a:r>
              <a:rPr lang="en-GB" sz="1800" b="0" i="0" u="none" strike="noStrike" dirty="0">
                <a:effectLst/>
                <a:latin typeface="Arial" panose="020B0604020202020204" pitchFamily="34" charset="0"/>
              </a:rPr>
              <a:t>The task is to create a website and mobile app where visitors can register to the car service database, where they can register their cars to their fleet along with their own data, and then manage this fleet by cancelling or registering for service. They can retrieve the service history of each car from the fleet, like in an electronic service book.</a:t>
            </a:r>
          </a:p>
          <a:p>
            <a:pPr rtl="0">
              <a:spcBef>
                <a:spcPts val="2000"/>
              </a:spcBef>
              <a:spcAft>
                <a:spcPts val="600"/>
              </a:spcAft>
            </a:pPr>
            <a:r>
              <a:rPr lang="en-GB" sz="1800" b="0" i="0" u="none" strike="noStrike" dirty="0">
                <a:effectLst/>
                <a:latin typeface="Arial" panose="020B0604020202020204" pitchFamily="34" charset="0"/>
              </a:rPr>
              <a:t>The data should be stored in an online database that can be accessed via an API. The web pages or mobile application created will download and display the data from this API.</a:t>
            </a:r>
            <a:endParaRPr lang="hu-HU" sz="1800" b="0" i="0" u="none" strike="noStrike" dirty="0">
              <a:effectLst/>
              <a:latin typeface="Arial" panose="020B0604020202020204" pitchFamily="34" charset="0"/>
            </a:endParaRPr>
          </a:p>
          <a:p>
            <a:pPr rtl="0">
              <a:spcBef>
                <a:spcPts val="2000"/>
              </a:spcBef>
              <a:spcAft>
                <a:spcPts val="600"/>
              </a:spcAft>
            </a:pPr>
            <a:r>
              <a:rPr lang="en-GB" sz="1800" b="0" i="0" u="none" strike="noStrike" dirty="0">
                <a:effectLst/>
                <a:latin typeface="Arial" panose="020B0604020202020204" pitchFamily="34" charset="0"/>
              </a:rPr>
              <a:t>In addition to the user interface, there is also an administrator interface, which is not available separately from the login area, but by entering the username and password you are redirected to another interface where you can view, delete or fill in the worksheets of the logged-in cars. There is also a tab where all the worksheets are displayed. </a:t>
            </a:r>
            <a:br>
              <a:rPr lang="hu-HU" dirty="0"/>
            </a:br>
            <a:endParaRPr lang="hu-HU" dirty="0"/>
          </a:p>
        </p:txBody>
      </p:sp>
    </p:spTree>
    <p:extLst>
      <p:ext uri="{BB962C8B-B14F-4D97-AF65-F5344CB8AC3E}">
        <p14:creationId xmlns:p14="http://schemas.microsoft.com/office/powerpoint/2010/main" val="1723584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FA728DC-60E4-4ED0-82C3-BFB449EB8F64}"/>
              </a:ext>
            </a:extLst>
          </p:cNvPr>
          <p:cNvSpPr>
            <a:spLocks noGrp="1"/>
          </p:cNvSpPr>
          <p:nvPr>
            <p:ph type="title"/>
          </p:nvPr>
        </p:nvSpPr>
        <p:spPr>
          <a:xfrm>
            <a:off x="838200" y="288925"/>
            <a:ext cx="10515600" cy="1325563"/>
          </a:xfrm>
        </p:spPr>
        <p:txBody>
          <a:bodyPr/>
          <a:lstStyle/>
          <a:p>
            <a:r>
              <a:rPr lang="hu-HU" dirty="0"/>
              <a:t>The Landing Page</a:t>
            </a:r>
          </a:p>
        </p:txBody>
      </p:sp>
      <p:pic>
        <p:nvPicPr>
          <p:cNvPr id="5" name="Tartalom helye 4" descr="A képen szöveg, út, autó, autópálya látható&#10;&#10;Automatikusan generált leírás">
            <a:extLst>
              <a:ext uri="{FF2B5EF4-FFF2-40B4-BE49-F238E27FC236}">
                <a16:creationId xmlns:a16="http://schemas.microsoft.com/office/drawing/2014/main" id="{A58DA194-204A-4EBF-BC6C-BB5E4752C63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7397"/>
          <a:stretch/>
        </p:blipFill>
        <p:spPr>
          <a:xfrm>
            <a:off x="6714479" y="2548446"/>
            <a:ext cx="4728099" cy="2555242"/>
          </a:xfrm>
        </p:spPr>
      </p:pic>
      <p:sp>
        <p:nvSpPr>
          <p:cNvPr id="6" name="Szövegdoboz 5">
            <a:extLst>
              <a:ext uri="{FF2B5EF4-FFF2-40B4-BE49-F238E27FC236}">
                <a16:creationId xmlns:a16="http://schemas.microsoft.com/office/drawing/2014/main" id="{09E9FDCD-F246-4740-AFFF-E985BCD7E8CC}"/>
              </a:ext>
            </a:extLst>
          </p:cNvPr>
          <p:cNvSpPr txBox="1"/>
          <p:nvPr/>
        </p:nvSpPr>
        <p:spPr>
          <a:xfrm>
            <a:off x="1042387" y="1546101"/>
            <a:ext cx="4435136" cy="3970318"/>
          </a:xfrm>
          <a:prstGeom prst="rect">
            <a:avLst/>
          </a:prstGeom>
          <a:noFill/>
        </p:spPr>
        <p:txBody>
          <a:bodyPr wrap="square" rtlCol="0">
            <a:spAutoFit/>
          </a:bodyPr>
          <a:lstStyle/>
          <a:p>
            <a:r>
              <a:rPr lang="en-GB" dirty="0"/>
              <a:t>This is how the site welcomes us.  There are 5 menu items in the header: Home About us Services Contacts Login/ sing up . The contact menu item takes you to the bottom of the page where you can find the contact details of the service. The about us menu item shows you what you need to know about the service. The service menu gives you a list of services. Under login /sign up you can choose to log in or </a:t>
            </a:r>
            <a:r>
              <a:rPr lang="en-GB" dirty="0" err="1"/>
              <a:t>register.Translated</a:t>
            </a:r>
            <a:r>
              <a:rPr lang="en-GB" dirty="0"/>
              <a:t> with www.DeepL.com/Translator (free version)</a:t>
            </a:r>
            <a:endParaRPr lang="hu-HU" dirty="0"/>
          </a:p>
        </p:txBody>
      </p:sp>
    </p:spTree>
    <p:extLst>
      <p:ext uri="{BB962C8B-B14F-4D97-AF65-F5344CB8AC3E}">
        <p14:creationId xmlns:p14="http://schemas.microsoft.com/office/powerpoint/2010/main" val="3870647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94DDC893-E5EF-4CDE-B040-BA5B53AADD7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6" name="Picture 15">
            <a:extLst>
              <a:ext uri="{FF2B5EF4-FFF2-40B4-BE49-F238E27FC236}">
                <a16:creationId xmlns:a16="http://schemas.microsoft.com/office/drawing/2014/main" id="{85F1A06D-D369-4974-8208-56120C5E7A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8" name="Oval 17">
            <a:extLst>
              <a:ext uri="{FF2B5EF4-FFF2-40B4-BE49-F238E27FC236}">
                <a16:creationId xmlns:a16="http://schemas.microsoft.com/office/drawing/2014/main" id="{DAD27A50-88D7-4E2A-8488-F2879768A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A47C6ACD-2325-48C6-B9F3-C21563A05E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2" name="Picture 21">
            <a:extLst>
              <a:ext uri="{FF2B5EF4-FFF2-40B4-BE49-F238E27FC236}">
                <a16:creationId xmlns:a16="http://schemas.microsoft.com/office/drawing/2014/main" id="{1081DF83-4F35-4560-87E6-0DE8AAAC33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4" name="Rectangle 23">
            <a:extLst>
              <a:ext uri="{FF2B5EF4-FFF2-40B4-BE49-F238E27FC236}">
                <a16:creationId xmlns:a16="http://schemas.microsoft.com/office/drawing/2014/main" id="{7C704F0F-1CD8-4DC1-AEE9-225958232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Tartalom helye 4">
            <a:extLst>
              <a:ext uri="{FF2B5EF4-FFF2-40B4-BE49-F238E27FC236}">
                <a16:creationId xmlns:a16="http://schemas.microsoft.com/office/drawing/2014/main" id="{CE53FCDB-8FEE-4BA4-BFE5-3DD752EE0579}"/>
              </a:ext>
            </a:extLst>
          </p:cNvPr>
          <p:cNvPicPr>
            <a:picLocks noChangeAspect="1"/>
          </p:cNvPicPr>
          <p:nvPr/>
        </p:nvPicPr>
        <p:blipFill rotWithShape="1">
          <a:blip r:embed="rId7">
            <a:extLst>
              <a:ext uri="{28A0092B-C50C-407E-A947-70E740481C1C}">
                <a14:useLocalDpi xmlns:a14="http://schemas.microsoft.com/office/drawing/2010/main" val="0"/>
              </a:ext>
            </a:extLst>
          </a:blip>
          <a:srcRect l="8479" r="19366" b="-1"/>
          <a:stretch/>
        </p:blipFill>
        <p:spPr>
          <a:xfrm>
            <a:off x="6859479" y="1233752"/>
            <a:ext cx="4341812" cy="3264430"/>
          </a:xfrm>
          <a:custGeom>
            <a:avLst/>
            <a:gdLst/>
            <a:ahLst/>
            <a:cxnLst/>
            <a:rect l="l" t="t" r="r" b="b"/>
            <a:pathLst>
              <a:path w="6095696" h="4583103">
                <a:moveTo>
                  <a:pt x="0" y="0"/>
                </a:moveTo>
                <a:lnTo>
                  <a:pt x="6095696" y="0"/>
                </a:lnTo>
                <a:lnTo>
                  <a:pt x="6095696" y="4057991"/>
                </a:lnTo>
                <a:lnTo>
                  <a:pt x="5818946" y="4110187"/>
                </a:lnTo>
                <a:lnTo>
                  <a:pt x="5543413" y="4159931"/>
                </a:lnTo>
                <a:lnTo>
                  <a:pt x="5266662" y="4208624"/>
                </a:lnTo>
                <a:lnTo>
                  <a:pt x="4988691" y="4250310"/>
                </a:lnTo>
                <a:lnTo>
                  <a:pt x="4711940" y="4292347"/>
                </a:lnTo>
                <a:lnTo>
                  <a:pt x="4433969" y="4331582"/>
                </a:lnTo>
                <a:lnTo>
                  <a:pt x="4159656" y="4365211"/>
                </a:lnTo>
                <a:lnTo>
                  <a:pt x="3881685" y="4397089"/>
                </a:lnTo>
                <a:lnTo>
                  <a:pt x="3604934" y="4426165"/>
                </a:lnTo>
                <a:lnTo>
                  <a:pt x="3333059" y="4451387"/>
                </a:lnTo>
                <a:lnTo>
                  <a:pt x="3057527" y="4476609"/>
                </a:lnTo>
                <a:lnTo>
                  <a:pt x="2785652" y="4497628"/>
                </a:lnTo>
                <a:lnTo>
                  <a:pt x="2513777" y="4514092"/>
                </a:lnTo>
                <a:lnTo>
                  <a:pt x="2243122" y="4531258"/>
                </a:lnTo>
                <a:lnTo>
                  <a:pt x="1974904" y="4545620"/>
                </a:lnTo>
                <a:lnTo>
                  <a:pt x="1709125" y="4555779"/>
                </a:lnTo>
                <a:lnTo>
                  <a:pt x="1443346" y="4564537"/>
                </a:lnTo>
                <a:lnTo>
                  <a:pt x="1180006" y="4572944"/>
                </a:lnTo>
                <a:lnTo>
                  <a:pt x="920323" y="4576798"/>
                </a:lnTo>
                <a:lnTo>
                  <a:pt x="660640" y="4581001"/>
                </a:lnTo>
                <a:lnTo>
                  <a:pt x="404614" y="4583103"/>
                </a:lnTo>
                <a:lnTo>
                  <a:pt x="151027" y="4581001"/>
                </a:lnTo>
                <a:lnTo>
                  <a:pt x="0" y="4581001"/>
                </a:lnTo>
                <a:close/>
              </a:path>
            </a:pathLst>
          </a:custGeom>
        </p:spPr>
      </p:pic>
      <p:sp>
        <p:nvSpPr>
          <p:cNvPr id="26"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a:solidFill>
                <a:schemeClr val="tx1"/>
              </a:solidFill>
            </a:endParaRPr>
          </a:p>
        </p:txBody>
      </p:sp>
      <p:sp>
        <p:nvSpPr>
          <p:cNvPr id="28" name="Freeform: Shape 27">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Cím 1">
            <a:extLst>
              <a:ext uri="{FF2B5EF4-FFF2-40B4-BE49-F238E27FC236}">
                <a16:creationId xmlns:a16="http://schemas.microsoft.com/office/drawing/2014/main" id="{201531A0-9EEB-48E5-A4C5-A433F79239D9}"/>
              </a:ext>
            </a:extLst>
          </p:cNvPr>
          <p:cNvSpPr>
            <a:spLocks noGrp="1"/>
          </p:cNvSpPr>
          <p:nvPr>
            <p:ph type="title"/>
          </p:nvPr>
        </p:nvSpPr>
        <p:spPr>
          <a:xfrm>
            <a:off x="636916" y="4854346"/>
            <a:ext cx="10407602" cy="868026"/>
          </a:xfrm>
        </p:spPr>
        <p:txBody>
          <a:bodyPr vert="horz" lIns="91440" tIns="45720" rIns="91440" bIns="45720" rtlCol="0" anchor="b">
            <a:normAutofit/>
          </a:bodyPr>
          <a:lstStyle/>
          <a:p>
            <a:r>
              <a:rPr lang="en-US" sz="4800" dirty="0">
                <a:solidFill>
                  <a:srgbClr val="EBEBEB"/>
                </a:solidFill>
              </a:rPr>
              <a:t>Service </a:t>
            </a:r>
            <a:r>
              <a:rPr lang="hu-HU" sz="4800" dirty="0">
                <a:solidFill>
                  <a:srgbClr val="EBEBEB"/>
                </a:solidFill>
              </a:rPr>
              <a:t>menu</a:t>
            </a:r>
            <a:endParaRPr lang="en-US" sz="4800" dirty="0">
              <a:solidFill>
                <a:srgbClr val="EBEBEB"/>
              </a:solidFill>
            </a:endParaRPr>
          </a:p>
        </p:txBody>
      </p:sp>
      <p:sp>
        <p:nvSpPr>
          <p:cNvPr id="11" name="Content Placeholder 10">
            <a:extLst>
              <a:ext uri="{FF2B5EF4-FFF2-40B4-BE49-F238E27FC236}">
                <a16:creationId xmlns:a16="http://schemas.microsoft.com/office/drawing/2014/main" id="{CE8A4D93-E20B-B628-6D7C-AC0B3477591F}"/>
              </a:ext>
            </a:extLst>
          </p:cNvPr>
          <p:cNvSpPr>
            <a:spLocks noGrp="1"/>
          </p:cNvSpPr>
          <p:nvPr>
            <p:ph idx="1"/>
          </p:nvPr>
        </p:nvSpPr>
        <p:spPr>
          <a:xfrm>
            <a:off x="636917" y="5722374"/>
            <a:ext cx="10407602" cy="487924"/>
          </a:xfrm>
        </p:spPr>
        <p:txBody>
          <a:bodyPr vert="horz" lIns="91440" tIns="45720" rIns="91440" bIns="45720" rtlCol="0" anchor="t">
            <a:normAutofit/>
          </a:bodyPr>
          <a:lstStyle/>
          <a:p>
            <a:pPr marL="0" indent="0">
              <a:buNone/>
            </a:pPr>
            <a:r>
              <a:rPr lang="en-GB" cap="all" dirty="0">
                <a:solidFill>
                  <a:schemeClr val="tx2">
                    <a:lumMod val="40000"/>
                    <a:lumOff val="60000"/>
                  </a:schemeClr>
                </a:solidFill>
              </a:rPr>
              <a:t>Customers can find out more about our services.</a:t>
            </a:r>
          </a:p>
        </p:txBody>
      </p:sp>
    </p:spTree>
    <p:extLst>
      <p:ext uri="{BB962C8B-B14F-4D97-AF65-F5344CB8AC3E}">
        <p14:creationId xmlns:p14="http://schemas.microsoft.com/office/powerpoint/2010/main" val="17735985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Tartalom helye 8" descr="A képen szöveg látható&#10;&#10;Automatikusan generált leírás">
            <a:extLst>
              <a:ext uri="{FF2B5EF4-FFF2-40B4-BE49-F238E27FC236}">
                <a16:creationId xmlns:a16="http://schemas.microsoft.com/office/drawing/2014/main" id="{61EB4A41-3BC6-48A0-9184-1369AC201F31}"/>
              </a:ext>
            </a:extLst>
          </p:cNvPr>
          <p:cNvPicPr>
            <a:picLocks noChangeAspect="1"/>
          </p:cNvPicPr>
          <p:nvPr/>
        </p:nvPicPr>
        <p:blipFill rotWithShape="1">
          <a:blip r:embed="rId3">
            <a:extLst>
              <a:ext uri="{28A0092B-C50C-407E-A947-70E740481C1C}">
                <a14:useLocalDpi xmlns:a14="http://schemas.microsoft.com/office/drawing/2010/main" val="0"/>
              </a:ext>
            </a:extLst>
          </a:blip>
          <a:srcRect r="27845" b="-1"/>
          <a:stretch/>
        </p:blipFill>
        <p:spPr>
          <a:xfrm>
            <a:off x="6566517" y="1735164"/>
            <a:ext cx="4725880" cy="3553195"/>
          </a:xfrm>
          <a:custGeom>
            <a:avLst/>
            <a:gdLst/>
            <a:ahLst/>
            <a:cxnLst/>
            <a:rect l="l" t="t" r="r" b="b"/>
            <a:pathLst>
              <a:path w="6095696" h="4583103">
                <a:moveTo>
                  <a:pt x="0" y="0"/>
                </a:moveTo>
                <a:lnTo>
                  <a:pt x="6095696" y="0"/>
                </a:lnTo>
                <a:lnTo>
                  <a:pt x="6095696" y="4057991"/>
                </a:lnTo>
                <a:lnTo>
                  <a:pt x="5818946" y="4110187"/>
                </a:lnTo>
                <a:lnTo>
                  <a:pt x="5543413" y="4159931"/>
                </a:lnTo>
                <a:lnTo>
                  <a:pt x="5266662" y="4208624"/>
                </a:lnTo>
                <a:lnTo>
                  <a:pt x="4988691" y="4250310"/>
                </a:lnTo>
                <a:lnTo>
                  <a:pt x="4711940" y="4292347"/>
                </a:lnTo>
                <a:lnTo>
                  <a:pt x="4433969" y="4331582"/>
                </a:lnTo>
                <a:lnTo>
                  <a:pt x="4159656" y="4365211"/>
                </a:lnTo>
                <a:lnTo>
                  <a:pt x="3881685" y="4397089"/>
                </a:lnTo>
                <a:lnTo>
                  <a:pt x="3604934" y="4426165"/>
                </a:lnTo>
                <a:lnTo>
                  <a:pt x="3333059" y="4451387"/>
                </a:lnTo>
                <a:lnTo>
                  <a:pt x="3057527" y="4476609"/>
                </a:lnTo>
                <a:lnTo>
                  <a:pt x="2785652" y="4497628"/>
                </a:lnTo>
                <a:lnTo>
                  <a:pt x="2513777" y="4514092"/>
                </a:lnTo>
                <a:lnTo>
                  <a:pt x="2243122" y="4531258"/>
                </a:lnTo>
                <a:lnTo>
                  <a:pt x="1974904" y="4545620"/>
                </a:lnTo>
                <a:lnTo>
                  <a:pt x="1709125" y="4555779"/>
                </a:lnTo>
                <a:lnTo>
                  <a:pt x="1443346" y="4564537"/>
                </a:lnTo>
                <a:lnTo>
                  <a:pt x="1180006" y="4572944"/>
                </a:lnTo>
                <a:lnTo>
                  <a:pt x="920323" y="4576798"/>
                </a:lnTo>
                <a:lnTo>
                  <a:pt x="660640" y="4581001"/>
                </a:lnTo>
                <a:lnTo>
                  <a:pt x="404614" y="4583103"/>
                </a:lnTo>
                <a:lnTo>
                  <a:pt x="151027" y="4581001"/>
                </a:lnTo>
                <a:lnTo>
                  <a:pt x="0" y="4581001"/>
                </a:lnTo>
                <a:close/>
              </a:path>
            </a:pathLst>
          </a:custGeom>
        </p:spPr>
      </p:pic>
      <p:sp>
        <p:nvSpPr>
          <p:cNvPr id="2" name="Cím 1">
            <a:extLst>
              <a:ext uri="{FF2B5EF4-FFF2-40B4-BE49-F238E27FC236}">
                <a16:creationId xmlns:a16="http://schemas.microsoft.com/office/drawing/2014/main" id="{7E75A568-C2E5-48AE-AF46-775D6E264B31}"/>
              </a:ext>
            </a:extLst>
          </p:cNvPr>
          <p:cNvSpPr>
            <a:spLocks noGrp="1"/>
          </p:cNvSpPr>
          <p:nvPr>
            <p:ph type="title"/>
          </p:nvPr>
        </p:nvSpPr>
        <p:spPr>
          <a:xfrm>
            <a:off x="636916" y="4854346"/>
            <a:ext cx="10407602" cy="868026"/>
          </a:xfrm>
        </p:spPr>
        <p:txBody>
          <a:bodyPr vert="horz" lIns="91440" tIns="45720" rIns="91440" bIns="45720" rtlCol="0" anchor="b">
            <a:normAutofit/>
          </a:bodyPr>
          <a:lstStyle/>
          <a:p>
            <a:r>
              <a:rPr lang="en-US" sz="4800">
                <a:solidFill>
                  <a:srgbClr val="EBEBEB"/>
                </a:solidFill>
              </a:rPr>
              <a:t>About us</a:t>
            </a:r>
          </a:p>
        </p:txBody>
      </p:sp>
      <p:sp>
        <p:nvSpPr>
          <p:cNvPr id="15" name="Content Placeholder 14">
            <a:extLst>
              <a:ext uri="{FF2B5EF4-FFF2-40B4-BE49-F238E27FC236}">
                <a16:creationId xmlns:a16="http://schemas.microsoft.com/office/drawing/2014/main" id="{0807C097-6C18-33ED-940A-B55BF1E72540}"/>
              </a:ext>
            </a:extLst>
          </p:cNvPr>
          <p:cNvSpPr>
            <a:spLocks noGrp="1"/>
          </p:cNvSpPr>
          <p:nvPr>
            <p:ph idx="1"/>
          </p:nvPr>
        </p:nvSpPr>
        <p:spPr>
          <a:xfrm>
            <a:off x="636917" y="5722374"/>
            <a:ext cx="10407602" cy="487924"/>
          </a:xfrm>
        </p:spPr>
        <p:txBody>
          <a:bodyPr vert="horz" lIns="91440" tIns="45720" rIns="91440" bIns="45720" rtlCol="0" anchor="t">
            <a:normAutofit fontScale="92500"/>
          </a:bodyPr>
          <a:lstStyle/>
          <a:p>
            <a:pPr marL="0" indent="0">
              <a:buNone/>
            </a:pPr>
            <a:r>
              <a:rPr lang="en-GB" cap="all" dirty="0">
                <a:solidFill>
                  <a:schemeClr val="tx2">
                    <a:lumMod val="40000"/>
                    <a:lumOff val="60000"/>
                  </a:schemeClr>
                </a:solidFill>
              </a:rPr>
              <a:t>Here the customer receives information about the activities of the service.</a:t>
            </a:r>
          </a:p>
        </p:txBody>
      </p:sp>
    </p:spTree>
    <p:extLst>
      <p:ext uri="{BB962C8B-B14F-4D97-AF65-F5344CB8AC3E}">
        <p14:creationId xmlns:p14="http://schemas.microsoft.com/office/powerpoint/2010/main" val="1135917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5" name="Tartalom helye 4">
            <a:extLst>
              <a:ext uri="{FF2B5EF4-FFF2-40B4-BE49-F238E27FC236}">
                <a16:creationId xmlns:a16="http://schemas.microsoft.com/office/drawing/2014/main" id="{40DE6C7D-73D9-4339-869C-54F733C57F33}"/>
              </a:ext>
            </a:extLst>
          </p:cNvPr>
          <p:cNvPicPr>
            <a:picLocks noChangeAspect="1"/>
          </p:cNvPicPr>
          <p:nvPr/>
        </p:nvPicPr>
        <p:blipFill rotWithShape="1">
          <a:blip r:embed="rId3">
            <a:extLst>
              <a:ext uri="{28A0092B-C50C-407E-A947-70E740481C1C}">
                <a14:useLocalDpi xmlns:a14="http://schemas.microsoft.com/office/drawing/2010/main" val="0"/>
              </a:ext>
            </a:extLst>
          </a:blip>
          <a:srcRect l="13009" r="14835" b="-1"/>
          <a:stretch/>
        </p:blipFill>
        <p:spPr>
          <a:xfrm>
            <a:off x="6593150" y="1454256"/>
            <a:ext cx="4640320" cy="3488866"/>
          </a:xfrm>
          <a:custGeom>
            <a:avLst/>
            <a:gdLst/>
            <a:ahLst/>
            <a:cxnLst/>
            <a:rect l="l" t="t" r="r" b="b"/>
            <a:pathLst>
              <a:path w="6095696" h="4583103">
                <a:moveTo>
                  <a:pt x="0" y="0"/>
                </a:moveTo>
                <a:lnTo>
                  <a:pt x="6095696" y="0"/>
                </a:lnTo>
                <a:lnTo>
                  <a:pt x="6095696" y="4057991"/>
                </a:lnTo>
                <a:lnTo>
                  <a:pt x="5818946" y="4110187"/>
                </a:lnTo>
                <a:lnTo>
                  <a:pt x="5543413" y="4159931"/>
                </a:lnTo>
                <a:lnTo>
                  <a:pt x="5266662" y="4208624"/>
                </a:lnTo>
                <a:lnTo>
                  <a:pt x="4988691" y="4250310"/>
                </a:lnTo>
                <a:lnTo>
                  <a:pt x="4711940" y="4292347"/>
                </a:lnTo>
                <a:lnTo>
                  <a:pt x="4433969" y="4331582"/>
                </a:lnTo>
                <a:lnTo>
                  <a:pt x="4159656" y="4365211"/>
                </a:lnTo>
                <a:lnTo>
                  <a:pt x="3881685" y="4397089"/>
                </a:lnTo>
                <a:lnTo>
                  <a:pt x="3604934" y="4426165"/>
                </a:lnTo>
                <a:lnTo>
                  <a:pt x="3333059" y="4451387"/>
                </a:lnTo>
                <a:lnTo>
                  <a:pt x="3057527" y="4476609"/>
                </a:lnTo>
                <a:lnTo>
                  <a:pt x="2785652" y="4497628"/>
                </a:lnTo>
                <a:lnTo>
                  <a:pt x="2513777" y="4514092"/>
                </a:lnTo>
                <a:lnTo>
                  <a:pt x="2243122" y="4531258"/>
                </a:lnTo>
                <a:lnTo>
                  <a:pt x="1974904" y="4545620"/>
                </a:lnTo>
                <a:lnTo>
                  <a:pt x="1709125" y="4555779"/>
                </a:lnTo>
                <a:lnTo>
                  <a:pt x="1443346" y="4564537"/>
                </a:lnTo>
                <a:lnTo>
                  <a:pt x="1180006" y="4572944"/>
                </a:lnTo>
                <a:lnTo>
                  <a:pt x="920323" y="4576798"/>
                </a:lnTo>
                <a:lnTo>
                  <a:pt x="660640" y="4581001"/>
                </a:lnTo>
                <a:lnTo>
                  <a:pt x="404614" y="4583103"/>
                </a:lnTo>
                <a:lnTo>
                  <a:pt x="151027" y="4581001"/>
                </a:lnTo>
                <a:lnTo>
                  <a:pt x="0" y="4581001"/>
                </a:lnTo>
                <a:close/>
              </a:path>
            </a:pathLst>
          </a:custGeom>
        </p:spPr>
      </p:pic>
      <p:sp>
        <p:nvSpPr>
          <p:cNvPr id="2" name="Cím 1">
            <a:extLst>
              <a:ext uri="{FF2B5EF4-FFF2-40B4-BE49-F238E27FC236}">
                <a16:creationId xmlns:a16="http://schemas.microsoft.com/office/drawing/2014/main" id="{D5F7F727-E2E9-4787-9AA1-4EBCD4221075}"/>
              </a:ext>
            </a:extLst>
          </p:cNvPr>
          <p:cNvSpPr>
            <a:spLocks noGrp="1"/>
          </p:cNvSpPr>
          <p:nvPr>
            <p:ph type="title"/>
          </p:nvPr>
        </p:nvSpPr>
        <p:spPr>
          <a:xfrm>
            <a:off x="636916" y="4854346"/>
            <a:ext cx="10407602" cy="868026"/>
          </a:xfrm>
        </p:spPr>
        <p:txBody>
          <a:bodyPr vert="horz" lIns="91440" tIns="45720" rIns="91440" bIns="45720" rtlCol="0" anchor="b">
            <a:normAutofit/>
          </a:bodyPr>
          <a:lstStyle/>
          <a:p>
            <a:r>
              <a:rPr lang="en-US" sz="4800">
                <a:solidFill>
                  <a:srgbClr val="EBEBEB"/>
                </a:solidFill>
              </a:rPr>
              <a:t>Contact </a:t>
            </a:r>
          </a:p>
        </p:txBody>
      </p:sp>
      <p:sp>
        <p:nvSpPr>
          <p:cNvPr id="9" name="Content Placeholder 8">
            <a:extLst>
              <a:ext uri="{FF2B5EF4-FFF2-40B4-BE49-F238E27FC236}">
                <a16:creationId xmlns:a16="http://schemas.microsoft.com/office/drawing/2014/main" id="{E92A8818-4F95-1406-9469-E292A74E536E}"/>
              </a:ext>
            </a:extLst>
          </p:cNvPr>
          <p:cNvSpPr>
            <a:spLocks noGrp="1"/>
          </p:cNvSpPr>
          <p:nvPr>
            <p:ph idx="1"/>
          </p:nvPr>
        </p:nvSpPr>
        <p:spPr>
          <a:xfrm>
            <a:off x="636917" y="5722374"/>
            <a:ext cx="10407602" cy="487924"/>
          </a:xfrm>
        </p:spPr>
        <p:txBody>
          <a:bodyPr vert="horz" lIns="91440" tIns="45720" rIns="91440" bIns="45720" rtlCol="0" anchor="t">
            <a:normAutofit fontScale="92500"/>
          </a:bodyPr>
          <a:lstStyle/>
          <a:p>
            <a:pPr marL="0" indent="0">
              <a:buNone/>
            </a:pPr>
            <a:r>
              <a:rPr lang="en-GB" cap="all" dirty="0">
                <a:solidFill>
                  <a:schemeClr val="tx2">
                    <a:lumMod val="40000"/>
                    <a:lumOff val="60000"/>
                  </a:schemeClr>
                </a:solidFill>
              </a:rPr>
              <a:t>Here the customer receives information about the activities of the service.</a:t>
            </a:r>
          </a:p>
        </p:txBody>
      </p:sp>
    </p:spTree>
    <p:extLst>
      <p:ext uri="{BB962C8B-B14F-4D97-AF65-F5344CB8AC3E}">
        <p14:creationId xmlns:p14="http://schemas.microsoft.com/office/powerpoint/2010/main" val="36816626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1EB1E0A-8282-4D89-9CAB-C3D063FA3182}"/>
              </a:ext>
            </a:extLst>
          </p:cNvPr>
          <p:cNvSpPr>
            <a:spLocks noGrp="1"/>
          </p:cNvSpPr>
          <p:nvPr>
            <p:ph type="title"/>
          </p:nvPr>
        </p:nvSpPr>
        <p:spPr/>
        <p:txBody>
          <a:bodyPr/>
          <a:lstStyle/>
          <a:p>
            <a:r>
              <a:rPr lang="hu-HU" dirty="0" err="1"/>
              <a:t>Sign</a:t>
            </a:r>
            <a:r>
              <a:rPr lang="hu-HU" dirty="0"/>
              <a:t> </a:t>
            </a:r>
            <a:r>
              <a:rPr lang="hu-HU" dirty="0" err="1"/>
              <a:t>up</a:t>
            </a:r>
            <a:endParaRPr lang="hu-HU" dirty="0"/>
          </a:p>
        </p:txBody>
      </p:sp>
      <p:pic>
        <p:nvPicPr>
          <p:cNvPr id="5" name="Tartalom helye 4" descr="A képen szöveg, képernyőkép, elektronika látható&#10;&#10;Automatikusan generált leírás">
            <a:extLst>
              <a:ext uri="{FF2B5EF4-FFF2-40B4-BE49-F238E27FC236}">
                <a16:creationId xmlns:a16="http://schemas.microsoft.com/office/drawing/2014/main" id="{24E2011E-CE85-4AEE-8360-6F38767C7E8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544" t="6921" r="2119" b="-131"/>
          <a:stretch/>
        </p:blipFill>
        <p:spPr>
          <a:xfrm>
            <a:off x="6534088" y="1284006"/>
            <a:ext cx="4451420" cy="2308937"/>
          </a:xfrm>
        </p:spPr>
      </p:pic>
      <p:sp>
        <p:nvSpPr>
          <p:cNvPr id="6" name="Szövegdoboz 5">
            <a:extLst>
              <a:ext uri="{FF2B5EF4-FFF2-40B4-BE49-F238E27FC236}">
                <a16:creationId xmlns:a16="http://schemas.microsoft.com/office/drawing/2014/main" id="{2CE55B3A-0868-4AE2-9516-A0E38CC5FD41}"/>
              </a:ext>
            </a:extLst>
          </p:cNvPr>
          <p:cNvSpPr txBox="1"/>
          <p:nvPr/>
        </p:nvSpPr>
        <p:spPr>
          <a:xfrm>
            <a:off x="1120307" y="1895237"/>
            <a:ext cx="3592286" cy="4801314"/>
          </a:xfrm>
          <a:prstGeom prst="rect">
            <a:avLst/>
          </a:prstGeom>
          <a:noFill/>
        </p:spPr>
        <p:txBody>
          <a:bodyPr wrap="square" rtlCol="0">
            <a:spAutoFit/>
          </a:bodyPr>
          <a:lstStyle/>
          <a:p>
            <a:r>
              <a:rPr lang="en-GB" dirty="0"/>
              <a:t>You can use our services by registering with your personal data.  You will need to provide the following information: name, city , street , e-mail address, phone number, and a password. If you have successfully registered you will be redirected to another page that will show you that your registration was successful. After successful registration we will be offered a login button if we press it we will be redirected to the login interface</a:t>
            </a:r>
            <a:endParaRPr lang="hu-HU" dirty="0"/>
          </a:p>
        </p:txBody>
      </p:sp>
      <p:pic>
        <p:nvPicPr>
          <p:cNvPr id="14" name="Kép 13" descr="A képen szöveg, elektronika látható&#10;&#10;Automatikusan generált leírás">
            <a:extLst>
              <a:ext uri="{FF2B5EF4-FFF2-40B4-BE49-F238E27FC236}">
                <a16:creationId xmlns:a16="http://schemas.microsoft.com/office/drawing/2014/main" id="{A33A4DC1-17C2-4B44-9900-0DFAA3CEACFA}"/>
              </a:ext>
            </a:extLst>
          </p:cNvPr>
          <p:cNvPicPr>
            <a:picLocks noChangeAspect="1"/>
          </p:cNvPicPr>
          <p:nvPr/>
        </p:nvPicPr>
        <p:blipFill rotWithShape="1">
          <a:blip r:embed="rId3">
            <a:extLst>
              <a:ext uri="{28A0092B-C50C-407E-A947-70E740481C1C}">
                <a14:useLocalDpi xmlns:a14="http://schemas.microsoft.com/office/drawing/2010/main" val="0"/>
              </a:ext>
            </a:extLst>
          </a:blip>
          <a:srcRect t="7137"/>
          <a:stretch/>
        </p:blipFill>
        <p:spPr>
          <a:xfrm>
            <a:off x="6534087" y="4163627"/>
            <a:ext cx="4456517" cy="2241655"/>
          </a:xfrm>
          <a:prstGeom prst="rect">
            <a:avLst/>
          </a:prstGeom>
        </p:spPr>
      </p:pic>
    </p:spTree>
    <p:extLst>
      <p:ext uri="{BB962C8B-B14F-4D97-AF65-F5344CB8AC3E}">
        <p14:creationId xmlns:p14="http://schemas.microsoft.com/office/powerpoint/2010/main" val="31836316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artalom helye 3">
            <a:extLst>
              <a:ext uri="{FF2B5EF4-FFF2-40B4-BE49-F238E27FC236}">
                <a16:creationId xmlns:a16="http://schemas.microsoft.com/office/drawing/2014/main" id="{835803A4-E79E-4A38-888F-F95DC71F9776}"/>
              </a:ext>
            </a:extLst>
          </p:cNvPr>
          <p:cNvPicPr>
            <a:picLocks noGrp="1" noChangeAspect="1"/>
          </p:cNvPicPr>
          <p:nvPr>
            <p:ph idx="1"/>
          </p:nvPr>
        </p:nvPicPr>
        <p:blipFill rotWithShape="1">
          <a:blip r:embed="rId2"/>
          <a:stretch/>
        </p:blipFill>
        <p:spPr>
          <a:xfrm>
            <a:off x="6096000" y="1950592"/>
            <a:ext cx="5462489" cy="2956816"/>
          </a:xfrm>
          <a:prstGeom prst="rect">
            <a:avLst/>
          </a:prstGeom>
        </p:spPr>
      </p:pic>
      <p:sp>
        <p:nvSpPr>
          <p:cNvPr id="6" name="Szövegdoboz 5">
            <a:extLst>
              <a:ext uri="{FF2B5EF4-FFF2-40B4-BE49-F238E27FC236}">
                <a16:creationId xmlns:a16="http://schemas.microsoft.com/office/drawing/2014/main" id="{B0A69882-0C96-4F22-8D8F-DAF0DD4A3581}"/>
              </a:ext>
            </a:extLst>
          </p:cNvPr>
          <p:cNvSpPr txBox="1"/>
          <p:nvPr/>
        </p:nvSpPr>
        <p:spPr>
          <a:xfrm>
            <a:off x="845321" y="1950592"/>
            <a:ext cx="4170563" cy="1477328"/>
          </a:xfrm>
          <a:prstGeom prst="rect">
            <a:avLst/>
          </a:prstGeom>
          <a:noFill/>
        </p:spPr>
        <p:txBody>
          <a:bodyPr wrap="square" rtlCol="0">
            <a:spAutoFit/>
          </a:bodyPr>
          <a:lstStyle/>
          <a:p>
            <a:r>
              <a:rPr lang="en-GB" dirty="0"/>
              <a:t>You are allowed to register a person only once. If the customer has already registered and tries to register again, the text will be displayed: This user already exists.</a:t>
            </a:r>
            <a:endParaRPr lang="hu-HU" dirty="0"/>
          </a:p>
        </p:txBody>
      </p:sp>
    </p:spTree>
    <p:extLst>
      <p:ext uri="{BB962C8B-B14F-4D97-AF65-F5344CB8AC3E}">
        <p14:creationId xmlns:p14="http://schemas.microsoft.com/office/powerpoint/2010/main" val="9475852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A51BDCA-B779-4726-9E26-8AB2E695729B}"/>
              </a:ext>
            </a:extLst>
          </p:cNvPr>
          <p:cNvSpPr>
            <a:spLocks noGrp="1"/>
          </p:cNvSpPr>
          <p:nvPr>
            <p:ph type="title"/>
          </p:nvPr>
        </p:nvSpPr>
        <p:spPr/>
        <p:txBody>
          <a:bodyPr/>
          <a:lstStyle/>
          <a:p>
            <a:r>
              <a:rPr lang="hu-HU" dirty="0"/>
              <a:t>Login</a:t>
            </a:r>
          </a:p>
        </p:txBody>
      </p:sp>
      <p:pic>
        <p:nvPicPr>
          <p:cNvPr id="5" name="Tartalom helye 4" descr="A képen szöveg, monitor, képernyőkép, képernyő látható&#10;&#10;Automatikusan generált leírás">
            <a:extLst>
              <a:ext uri="{FF2B5EF4-FFF2-40B4-BE49-F238E27FC236}">
                <a16:creationId xmlns:a16="http://schemas.microsoft.com/office/drawing/2014/main" id="{2D2A7830-D872-480E-B339-45027BB7D05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86" t="6876"/>
          <a:stretch/>
        </p:blipFill>
        <p:spPr>
          <a:xfrm>
            <a:off x="6169981" y="1972208"/>
            <a:ext cx="5409022" cy="2872263"/>
          </a:xfrm>
        </p:spPr>
      </p:pic>
      <p:sp>
        <p:nvSpPr>
          <p:cNvPr id="6" name="Szövegdoboz 5">
            <a:extLst>
              <a:ext uri="{FF2B5EF4-FFF2-40B4-BE49-F238E27FC236}">
                <a16:creationId xmlns:a16="http://schemas.microsoft.com/office/drawing/2014/main" id="{C9C10DB7-D7C6-473A-ACB2-15BFD3740A63}"/>
              </a:ext>
            </a:extLst>
          </p:cNvPr>
          <p:cNvSpPr txBox="1"/>
          <p:nvPr/>
        </p:nvSpPr>
        <p:spPr>
          <a:xfrm>
            <a:off x="744185" y="1972208"/>
            <a:ext cx="3760237" cy="2585323"/>
          </a:xfrm>
          <a:prstGeom prst="rect">
            <a:avLst/>
          </a:prstGeom>
          <a:noFill/>
        </p:spPr>
        <p:txBody>
          <a:bodyPr wrap="square" rtlCol="0">
            <a:spAutoFit/>
          </a:bodyPr>
          <a:lstStyle/>
          <a:p>
            <a:r>
              <a:rPr lang="en-GB" dirty="0"/>
              <a:t>You can log in to the login interface by entering your name and password. If you enter the wrong username, you will see a message saying that no such user exists. If you enter the right username but the wrong password, it will say Incorrect password.</a:t>
            </a:r>
            <a:endParaRPr lang="hu-HU" dirty="0"/>
          </a:p>
        </p:txBody>
      </p:sp>
    </p:spTree>
    <p:extLst>
      <p:ext uri="{BB962C8B-B14F-4D97-AF65-F5344CB8AC3E}">
        <p14:creationId xmlns:p14="http://schemas.microsoft.com/office/powerpoint/2010/main" val="39134400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607</TotalTime>
  <Words>784</Words>
  <Application>Microsoft Office PowerPoint</Application>
  <PresentationFormat>Widescreen</PresentationFormat>
  <Paragraphs>31</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Century Gothic</vt:lpstr>
      <vt:lpstr>Wingdings 3</vt:lpstr>
      <vt:lpstr>Ion</vt:lpstr>
      <vt:lpstr>CarRepair –  E-servicebook</vt:lpstr>
      <vt:lpstr>Task</vt:lpstr>
      <vt:lpstr>The Landing Page</vt:lpstr>
      <vt:lpstr>Service menu</vt:lpstr>
      <vt:lpstr>About us</vt:lpstr>
      <vt:lpstr>Contact </vt:lpstr>
      <vt:lpstr>Sign up</vt:lpstr>
      <vt:lpstr>PowerPoint Presentation</vt:lpstr>
      <vt:lpstr>Login</vt:lpstr>
      <vt:lpstr>Here is an example of a bad username.</vt:lpstr>
      <vt:lpstr>Here is an example of a bad password.</vt:lpstr>
      <vt:lpstr>PowerPoint Presentation</vt:lpstr>
      <vt:lpstr>PowerPoint Presentation</vt:lpstr>
      <vt:lpstr>PowerPoint Presentation</vt:lpstr>
      <vt:lpstr>PowerPoint Presentation</vt:lpstr>
      <vt:lpstr>PowerPoint Presentation</vt:lpstr>
      <vt:lpstr>PowerPoint Presentation</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CarRepair – E-szervíkönyv</dc:title>
  <dc:creator>Máté Németh</dc:creator>
  <cp:lastModifiedBy>Norbert Hollander</cp:lastModifiedBy>
  <cp:revision>7</cp:revision>
  <dcterms:created xsi:type="dcterms:W3CDTF">2022-04-22T17:53:50Z</dcterms:created>
  <dcterms:modified xsi:type="dcterms:W3CDTF">2022-04-26T08:56:18Z</dcterms:modified>
</cp:coreProperties>
</file>

<file path=docProps/thumbnail.jpeg>
</file>